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64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jhkn8Xp4CMQ+4gJfX4eKNiCzBO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B82EFD-F369-48DB-8996-69D8BD038DD5}">
  <a:tblStyle styleId="{DDB82EFD-F369-48DB-8996-69D8BD038DD5}" styleName="Table_0">
    <a:wholeTbl>
      <a:tcTxStyle>
        <a:font>
          <a:latin typeface="Arial"/>
          <a:ea typeface="Arial"/>
          <a:cs typeface="Arial"/>
        </a:font>
        <a:schemeClr val="tx1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07"/>
  </p:normalViewPr>
  <p:slideViewPr>
    <p:cSldViewPr snapToGrid="0">
      <p:cViewPr varScale="1">
        <p:scale>
          <a:sx n="105" d="100"/>
          <a:sy n="105" d="100"/>
        </p:scale>
        <p:origin x="20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2" name="Google Shape;8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8" name="Google Shape;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8" name="Google Shape;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5428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52" name="Google Shape;1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68" name="Google Shape;16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2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hyperlink" Target="https://www.istockphoto.com/es/v%C3%ADdeo/joven-que-lleva-un-traje-de-seguridad-biol%C3%B3gica-m%C3%A1scara-facial-y-protector-facial-gm1301293868-393377546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png"/><Relationship Id="rId5" Type="http://schemas.openxmlformats.org/officeDocument/2006/relationships/hyperlink" Target="https://www.istockphoto.com/es/v%C3%ADdeo/m%C3%A9dico-masculino-latinoamericano-prepar%C3%A1ndose-con-su-epp-para-visitar-pacientes-en-gm1278865002-377662782" TargetMode="Externa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13" Type="http://schemas.openxmlformats.org/officeDocument/2006/relationships/image" Target="../media/image4.png"/><Relationship Id="rId3" Type="http://schemas.microsoft.com/office/2007/relationships/media" Target="../media/media4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1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video" Target="../media/media5.mp4"/><Relationship Id="rId11" Type="http://schemas.openxmlformats.org/officeDocument/2006/relationships/hyperlink" Target="https://www.istockphoto.com/es/v%C3%ADdeo/profesor-en-l%C3%ADnea-que-se-comunica-con-la-estudiante-de-la-escuela-adolescente-por-gm1215424129-354000866" TargetMode="External"/><Relationship Id="rId5" Type="http://schemas.microsoft.com/office/2007/relationships/media" Target="../media/media5.mp4"/><Relationship Id="rId15" Type="http://schemas.openxmlformats.org/officeDocument/2006/relationships/image" Target="../media/image6.png"/><Relationship Id="rId10" Type="http://schemas.openxmlformats.org/officeDocument/2006/relationships/hyperlink" Target="https://www.istockphoto.com/es/v%C3%ADdeo/desinfecci%C3%B3n-de-superficies-sanitarias-para-proteger-la-propagaci%C3%B3n-de-la-infecci%C3%B3n-gm1322669514-408552196" TargetMode="External"/><Relationship Id="rId4" Type="http://schemas.openxmlformats.org/officeDocument/2006/relationships/video" Target="../media/media4.mp4"/><Relationship Id="rId9" Type="http://schemas.openxmlformats.org/officeDocument/2006/relationships/hyperlink" Target="https://www.istockphoto.com/es/v%C3%ADdeo/el-hombre-est%C3%A1-mirando-a-trav%C3%A9s-de-un-microscopio-gm1211371013-351248896" TargetMode="External"/><Relationship Id="rId1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.png"/><Relationship Id="rId5" Type="http://schemas.openxmlformats.org/officeDocument/2006/relationships/hyperlink" Target="https://www.istockphoto.com/es/v%C3%ADdeo/biblioteca-de-la-universidad-gifted-black-girl-utiliza-port%C3%A1til-escribe-notas-para-gm1214252036-353194956" TargetMode="Externa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.png"/><Relationship Id="rId5" Type="http://schemas.openxmlformats.org/officeDocument/2006/relationships/hyperlink" Target="https://www.istockphoto.com/es/v%C3%ADdeo/biblioteca-de-la-universidad-la-chica-cauc%C3%A1sica-con-talento-utiliza-el-ordenador-gm1214259575-353194984" TargetMode="Externa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1.png"/><Relationship Id="rId5" Type="http://schemas.openxmlformats.org/officeDocument/2006/relationships/hyperlink" Target="https://www.istockphoto.com/es/v%C3%ADdeo/estudiar-con-video-lecci%C3%B3n-en-l%C3%ADnea-en-casa-gm1213476403-352676134" TargetMode="External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"/>
          <p:cNvSpPr/>
          <p:nvPr/>
        </p:nvSpPr>
        <p:spPr>
          <a:xfrm>
            <a:off x="2440543" y="2585747"/>
            <a:ext cx="8136824" cy="1211283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Video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dirty="0">
                <a:solidFill>
                  <a:schemeClr val="lt1"/>
                </a:solidFill>
              </a:rPr>
              <a:t>DI_CF01_Introduccion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"/>
          <p:cNvSpPr/>
          <p:nvPr/>
        </p:nvSpPr>
        <p:spPr>
          <a:xfrm>
            <a:off x="6858000" y="0"/>
            <a:ext cx="533399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3"/>
          <p:cNvSpPr txBox="1"/>
          <p:nvPr/>
        </p:nvSpPr>
        <p:spPr>
          <a:xfrm>
            <a:off x="6896100" y="1257300"/>
            <a:ext cx="5314800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 de producción el video clip es un referente que sugerimos ser reemplazado por un video seleccionado del un banco de imágenes con licencia o producido por ustedes.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Fuente. </a:t>
            </a: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https://www.istockphoto.com/es/v%C3%ADdeo/joven-que-lleva-un-traje-de-seguridad-biol%C3%B3gica-m%C3%A1scara-facial-y-protector-facial-gm1301293868-393377546</a:t>
            </a: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"/>
          <p:cNvSpPr/>
          <p:nvPr/>
        </p:nvSpPr>
        <p:spPr>
          <a:xfrm>
            <a:off x="6877050" y="0"/>
            <a:ext cx="53149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93" name="Google Shape;93;p3"/>
          <p:cNvSpPr/>
          <p:nvPr/>
        </p:nvSpPr>
        <p:spPr>
          <a:xfrm>
            <a:off x="0" y="4203521"/>
            <a:ext cx="6858000" cy="2654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 txBox="1"/>
          <p:nvPr/>
        </p:nvSpPr>
        <p:spPr>
          <a:xfrm>
            <a:off x="92278" y="4397160"/>
            <a:ext cx="6457950" cy="110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Apreciado aprendiz, bienvenido a este momento, el cual está orientado al reconocimiento de las condiciones de la prestación de servicios del sector de la estética ornamental, cosmética facial y corporal, teniendo en cuenta normativa vigente. </a:t>
            </a:r>
          </a:p>
        </p:txBody>
      </p:sp>
      <p:sp>
        <p:nvSpPr>
          <p:cNvPr id="95" name="Google Shape;95;p3"/>
          <p:cNvSpPr/>
          <p:nvPr/>
        </p:nvSpPr>
        <p:spPr>
          <a:xfrm>
            <a:off x="-19050" y="83127"/>
            <a:ext cx="6877050" cy="37334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"/>
          <p:cNvSpPr/>
          <p:nvPr/>
        </p:nvSpPr>
        <p:spPr>
          <a:xfrm>
            <a:off x="0" y="3818394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/>
          </a:p>
        </p:txBody>
      </p:sp>
      <p:grpSp>
        <p:nvGrpSpPr>
          <p:cNvPr id="98" name="Google Shape;98;p3"/>
          <p:cNvGrpSpPr/>
          <p:nvPr/>
        </p:nvGrpSpPr>
        <p:grpSpPr>
          <a:xfrm>
            <a:off x="-42401" y="-64613"/>
            <a:ext cx="6909926" cy="3859056"/>
            <a:chOff x="-42401" y="-24097"/>
            <a:chExt cx="6909926" cy="3859056"/>
          </a:xfrm>
        </p:grpSpPr>
        <p:pic>
          <p:nvPicPr>
            <p:cNvPr id="99" name="Google Shape;99;p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" name="Google Shape;100;p3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istockphoto-1301293868-640_adpp_is">
            <a:hlinkClick r:id="" action="ppaction://media"/>
            <a:extLst>
              <a:ext uri="{FF2B5EF4-FFF2-40B4-BE49-F238E27FC236}">
                <a16:creationId xmlns:a16="http://schemas.microsoft.com/office/drawing/2014/main" id="{2E976E2F-F767-4AF5-85A4-759FF197D8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9612" y="25552"/>
            <a:ext cx="5802376" cy="3263837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"/>
          <p:cNvSpPr/>
          <p:nvPr/>
        </p:nvSpPr>
        <p:spPr>
          <a:xfrm>
            <a:off x="6858000" y="0"/>
            <a:ext cx="533399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3"/>
          <p:cNvSpPr txBox="1"/>
          <p:nvPr/>
        </p:nvSpPr>
        <p:spPr>
          <a:xfrm>
            <a:off x="6946086" y="1187322"/>
            <a:ext cx="5314800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 de producción el video clip es un referente que sugerimos ser reemplazado por un video seleccionado del un banco de imágenes con licencia o producido por ustedes.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dirty="0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350"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Fuente. </a:t>
            </a:r>
            <a:r>
              <a:rPr lang="es-ES" dirty="0">
                <a:solidFill>
                  <a:schemeClr val="dk1"/>
                </a:solidFill>
                <a:hlinkClick r:id="rId5"/>
              </a:rPr>
              <a:t>https://www.istockphoto.com/es/v%C3%ADdeo/m%C3%A9dico-masculino-latinoamericano-prepar%C3%A1ndose-con-su-epp-para-visitar-pacientes-en-gm1278865002-377662782</a:t>
            </a:r>
            <a:r>
              <a:rPr lang="es-ES" dirty="0">
                <a:solidFill>
                  <a:schemeClr val="dk1"/>
                </a:solidFill>
              </a:rPr>
              <a:t>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"/>
          <p:cNvSpPr/>
          <p:nvPr/>
        </p:nvSpPr>
        <p:spPr>
          <a:xfrm>
            <a:off x="6877050" y="0"/>
            <a:ext cx="53149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93" name="Google Shape;93;p3"/>
          <p:cNvSpPr/>
          <p:nvPr/>
        </p:nvSpPr>
        <p:spPr>
          <a:xfrm>
            <a:off x="0" y="4203521"/>
            <a:ext cx="6858000" cy="2654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 txBox="1"/>
          <p:nvPr/>
        </p:nvSpPr>
        <p:spPr>
          <a:xfrm>
            <a:off x="92278" y="4397160"/>
            <a:ext cx="6457950" cy="1575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dirty="0">
                <a:solidFill>
                  <a:schemeClr val="dk1"/>
                </a:solidFill>
              </a:rPr>
              <a:t>La presente experiencia de aprendizaje surge en el contexto de la bioseguridad de la  estética ornamental, facial y corporal.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dirty="0">
                <a:solidFill>
                  <a:schemeClr val="dk1"/>
                </a:solidFill>
              </a:rPr>
              <a:t>Es importante recordar que la bioseguridad ayuda a realizar las actividades de atención con la debida protección y prevención de infecciones y situaciones que pongan en riesgo la salud del personal y de los usuarios. </a:t>
            </a:r>
            <a:endParaRPr lang="es-ES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-19050" y="83127"/>
            <a:ext cx="6877050" cy="37334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"/>
          <p:cNvSpPr/>
          <p:nvPr/>
        </p:nvSpPr>
        <p:spPr>
          <a:xfrm>
            <a:off x="0" y="3818394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/>
          </a:p>
        </p:txBody>
      </p:sp>
      <p:grpSp>
        <p:nvGrpSpPr>
          <p:cNvPr id="98" name="Google Shape;98;p3"/>
          <p:cNvGrpSpPr/>
          <p:nvPr/>
        </p:nvGrpSpPr>
        <p:grpSpPr>
          <a:xfrm>
            <a:off x="-42401" y="-64613"/>
            <a:ext cx="6909926" cy="3859056"/>
            <a:chOff x="-42401" y="-24097"/>
            <a:chExt cx="6909926" cy="3859056"/>
          </a:xfrm>
        </p:grpSpPr>
        <p:pic>
          <p:nvPicPr>
            <p:cNvPr id="99" name="Google Shape;99;p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" name="Google Shape;100;p3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" name="istockphoto-1278865002-640_adpp_is">
            <a:hlinkClick r:id="" action="ppaction://media"/>
            <a:extLst>
              <a:ext uri="{FF2B5EF4-FFF2-40B4-BE49-F238E27FC236}">
                <a16:creationId xmlns:a16="http://schemas.microsoft.com/office/drawing/2014/main" id="{78133498-A026-4058-A121-CE5665AD79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2792" y="74107"/>
            <a:ext cx="5693207" cy="320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75485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1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>
            <a:off x="6858000" y="0"/>
            <a:ext cx="533399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"/>
          <p:cNvSpPr txBox="1"/>
          <p:nvPr/>
        </p:nvSpPr>
        <p:spPr>
          <a:xfrm>
            <a:off x="6867599" y="822959"/>
            <a:ext cx="5314800" cy="5270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 de producción el video clip es un referente que sugerimos ser reemplazado por un video seleccionado del un banco de imágenes con licencia o producido por ustedes.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Fuente.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dirty="0">
                <a:solidFill>
                  <a:schemeClr val="dk1"/>
                </a:solidFill>
              </a:rPr>
              <a:t>Video 1.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dirty="0">
                <a:solidFill>
                  <a:schemeClr val="dk1"/>
                </a:solidFill>
                <a:hlinkClick r:id="rId9"/>
              </a:rPr>
              <a:t>https://www.istockphoto.com/es/v%C3%ADdeo/el-hombre-est%C3%A1-mirando-a-trav%C3%A9s-de-un-microscopio-gm1211371013-351248896</a:t>
            </a:r>
            <a:r>
              <a:rPr lang="es-ES" dirty="0">
                <a:solidFill>
                  <a:schemeClr val="dk1"/>
                </a:solidFill>
              </a:rPr>
              <a:t>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dirty="0">
                <a:solidFill>
                  <a:schemeClr val="dk1"/>
                </a:solidFill>
              </a:rPr>
              <a:t>Video 2.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dirty="0">
                <a:solidFill>
                  <a:schemeClr val="dk1"/>
                </a:solidFill>
                <a:hlinkClick r:id="rId10"/>
              </a:rPr>
              <a:t>https://www.istockphoto.com/es/v%C3%ADdeo/desinfecci%C3%B3n-de-superficies-sanitarias-para-proteger-la-propagaci%C3%B3n-de-la-infecci%C3%B3n-gm1322669514-408552196</a:t>
            </a:r>
            <a:endParaRPr lang="es-E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dirty="0">
                <a:solidFill>
                  <a:schemeClr val="dk1"/>
                </a:solidFill>
              </a:rPr>
              <a:t>Video 3.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dirty="0">
                <a:solidFill>
                  <a:schemeClr val="dk1"/>
                </a:solidFill>
                <a:hlinkClick r:id="rId11"/>
              </a:rPr>
              <a:t>https://www.istockphoto.com/es/v%C3%ADdeo/profesor-en-l%C3%ADnea-que-se-comunica-con-la-estudiante-de-la-escuela-adolescente-por-gm1215424129-354000866</a:t>
            </a:r>
            <a:r>
              <a:rPr lang="es-ES" dirty="0">
                <a:solidFill>
                  <a:schemeClr val="dk1"/>
                </a:solidFill>
              </a:rPr>
              <a:t>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5"/>
          <p:cNvSpPr/>
          <p:nvPr/>
        </p:nvSpPr>
        <p:spPr>
          <a:xfrm>
            <a:off x="6877050" y="0"/>
            <a:ext cx="53149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25" name="Google Shape;125;p5"/>
          <p:cNvSpPr/>
          <p:nvPr/>
        </p:nvSpPr>
        <p:spPr>
          <a:xfrm>
            <a:off x="0" y="4203521"/>
            <a:ext cx="6858000" cy="2654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92278" y="4397160"/>
            <a:ext cx="6457950" cy="163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 este sentido, el presente componente de formación se ha estructurado en torno a temáticas tales como: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dk1"/>
                </a:solidFill>
              </a:rPr>
              <a:t>Marco normativo: estética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dk1"/>
                </a:solidFill>
              </a:rPr>
              <a:t>Riesgos laborales y biológicos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dk1"/>
                </a:solidFill>
              </a:rPr>
              <a:t>Elementos de protección personal</a:t>
            </a:r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AutoNum type="arabicPeriod" startAt="3"/>
            </a:pPr>
            <a:endParaRPr lang="es-ES" dirty="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Adicional a esto, se tienen actividades de aprendizaje que le ayudan a desarrollar competencias para proponer soluciones en su contexto laboral. </a:t>
            </a:r>
          </a:p>
        </p:txBody>
      </p:sp>
      <p:sp>
        <p:nvSpPr>
          <p:cNvPr id="127" name="Google Shape;127;p5"/>
          <p:cNvSpPr/>
          <p:nvPr/>
        </p:nvSpPr>
        <p:spPr>
          <a:xfrm>
            <a:off x="-19050" y="83127"/>
            <a:ext cx="6877050" cy="37334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0" y="3818394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/>
          </a:p>
        </p:txBody>
      </p:sp>
      <p:grpSp>
        <p:nvGrpSpPr>
          <p:cNvPr id="130" name="Google Shape;130;p5"/>
          <p:cNvGrpSpPr/>
          <p:nvPr/>
        </p:nvGrpSpPr>
        <p:grpSpPr>
          <a:xfrm>
            <a:off x="-42401" y="-64613"/>
            <a:ext cx="6909926" cy="3859056"/>
            <a:chOff x="-42401" y="-24097"/>
            <a:chExt cx="6909926" cy="3859056"/>
          </a:xfrm>
        </p:grpSpPr>
        <p:pic>
          <p:nvPicPr>
            <p:cNvPr id="131" name="Google Shape;131;p5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2" name="Google Shape;132;p5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" name="istockphoto-1211371013-640_adpp_is">
            <a:hlinkClick r:id="" action="ppaction://media"/>
            <a:extLst>
              <a:ext uri="{FF2B5EF4-FFF2-40B4-BE49-F238E27FC236}">
                <a16:creationId xmlns:a16="http://schemas.microsoft.com/office/drawing/2014/main" id="{045B1C1C-71E2-4B0A-B528-1AEAFC3066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097706" y="0"/>
            <a:ext cx="2662588" cy="1497705"/>
          </a:xfrm>
          <a:prstGeom prst="rect">
            <a:avLst/>
          </a:prstGeom>
        </p:spPr>
      </p:pic>
      <p:pic>
        <p:nvPicPr>
          <p:cNvPr id="5" name="istockphoto-1322669514-640_adpp_is">
            <a:hlinkClick r:id="" action="ppaction://media"/>
            <a:extLst>
              <a:ext uri="{FF2B5EF4-FFF2-40B4-BE49-F238E27FC236}">
                <a16:creationId xmlns:a16="http://schemas.microsoft.com/office/drawing/2014/main" id="{344FF88D-92C3-45CF-8A55-46770BBBAE2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02793" y="1790641"/>
            <a:ext cx="2621762" cy="1474741"/>
          </a:xfrm>
          <a:prstGeom prst="rect">
            <a:avLst/>
          </a:prstGeom>
        </p:spPr>
      </p:pic>
      <p:pic>
        <p:nvPicPr>
          <p:cNvPr id="6" name="istockphoto-1215424129-640_adpp_is">
            <a:hlinkClick r:id="" action="ppaction://media"/>
            <a:extLst>
              <a:ext uri="{FF2B5EF4-FFF2-40B4-BE49-F238E27FC236}">
                <a16:creationId xmlns:a16="http://schemas.microsoft.com/office/drawing/2014/main" id="{8C16768F-8DE0-4D1E-9781-C7556CF3CF7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291840" y="1658232"/>
            <a:ext cx="2804160" cy="157734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3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6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6858000" y="0"/>
            <a:ext cx="533399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6"/>
          <p:cNvSpPr txBox="1"/>
          <p:nvPr/>
        </p:nvSpPr>
        <p:spPr>
          <a:xfrm>
            <a:off x="6896100" y="1257300"/>
            <a:ext cx="5314800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 de producción el video clip es un referente que sugerimos ser reemplazado por un video seleccionado del un banco de imágenes con licencia o producido por ustedes.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Fuente. </a:t>
            </a: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https://www.istockphoto.com/es/v%C3%ADdeo/biblioteca-de-la-universidad-gifted-black-girl-utiliza-port%C3%A1til-escribe-notas-para-gm1214252036-353194956</a:t>
            </a: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40" name="Google Shape;140;p6"/>
          <p:cNvSpPr/>
          <p:nvPr/>
        </p:nvSpPr>
        <p:spPr>
          <a:xfrm>
            <a:off x="6877050" y="0"/>
            <a:ext cx="53149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41" name="Google Shape;141;p6"/>
          <p:cNvSpPr/>
          <p:nvPr/>
        </p:nvSpPr>
        <p:spPr>
          <a:xfrm>
            <a:off x="0" y="4203521"/>
            <a:ext cx="6858000" cy="2654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6"/>
          <p:cNvSpPr txBox="1"/>
          <p:nvPr/>
        </p:nvSpPr>
        <p:spPr>
          <a:xfrm>
            <a:off x="92278" y="4397160"/>
            <a:ext cx="6457950" cy="110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Usted tiene a su disposición varios recursos educativos: videos, textos digitales y una comunidad para aprender. </a:t>
            </a:r>
          </a:p>
        </p:txBody>
      </p:sp>
      <p:sp>
        <p:nvSpPr>
          <p:cNvPr id="143" name="Google Shape;143;p6"/>
          <p:cNvSpPr/>
          <p:nvPr/>
        </p:nvSpPr>
        <p:spPr>
          <a:xfrm>
            <a:off x="-19050" y="83127"/>
            <a:ext cx="6877050" cy="37334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6"/>
          <p:cNvSpPr/>
          <p:nvPr/>
        </p:nvSpPr>
        <p:spPr>
          <a:xfrm>
            <a:off x="0" y="3818394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/>
          </a:p>
        </p:txBody>
      </p:sp>
      <p:grpSp>
        <p:nvGrpSpPr>
          <p:cNvPr id="146" name="Google Shape;146;p6"/>
          <p:cNvGrpSpPr/>
          <p:nvPr/>
        </p:nvGrpSpPr>
        <p:grpSpPr>
          <a:xfrm>
            <a:off x="-42401" y="-64613"/>
            <a:ext cx="6909926" cy="3859056"/>
            <a:chOff x="-42401" y="-24097"/>
            <a:chExt cx="6909926" cy="3859056"/>
          </a:xfrm>
        </p:grpSpPr>
        <p:pic>
          <p:nvPicPr>
            <p:cNvPr id="147" name="Google Shape;147;p6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8" name="Google Shape;148;p6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istockphoto-1214252036-640_adpp_is">
            <a:hlinkClick r:id="" action="ppaction://media"/>
            <a:extLst>
              <a:ext uri="{FF2B5EF4-FFF2-40B4-BE49-F238E27FC236}">
                <a16:creationId xmlns:a16="http://schemas.microsoft.com/office/drawing/2014/main" id="{69762D6B-ADDD-43E2-BA70-45EDF76B0A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4035" y="81310"/>
            <a:ext cx="5514649" cy="310199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"/>
          <p:cNvSpPr/>
          <p:nvPr/>
        </p:nvSpPr>
        <p:spPr>
          <a:xfrm>
            <a:off x="6858000" y="0"/>
            <a:ext cx="533399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7"/>
          <p:cNvSpPr txBox="1"/>
          <p:nvPr/>
        </p:nvSpPr>
        <p:spPr>
          <a:xfrm>
            <a:off x="6896100" y="1257300"/>
            <a:ext cx="5314800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 de producción el video clip es un referente que sugerimos ser reemplazado por un video seleccionado del un banco de imágenes con licencia o producido por ustedes.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Fuente. </a:t>
            </a: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https://www.istockphoto.com/es/v%C3%ADdeo/biblioteca-de-la-universidad-la-chica-cauc%C3%A1sica-con-talento-utiliza-el-ordenador-gm1214259575-353194984</a:t>
            </a: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56" name="Google Shape;156;p7"/>
          <p:cNvSpPr/>
          <p:nvPr/>
        </p:nvSpPr>
        <p:spPr>
          <a:xfrm>
            <a:off x="6877050" y="0"/>
            <a:ext cx="53149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0" y="4203521"/>
            <a:ext cx="6858000" cy="2654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7"/>
          <p:cNvSpPr txBox="1"/>
          <p:nvPr/>
        </p:nvSpPr>
        <p:spPr>
          <a:xfrm>
            <a:off x="92278" y="4397160"/>
            <a:ext cx="6457950" cy="110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Recuerde mantener unas prácticas de aprendizaje que le ayuden a iniciar y finalizar con éxito este proceso de aprendizaje.</a:t>
            </a:r>
          </a:p>
        </p:txBody>
      </p:sp>
      <p:sp>
        <p:nvSpPr>
          <p:cNvPr id="159" name="Google Shape;159;p7"/>
          <p:cNvSpPr/>
          <p:nvPr/>
        </p:nvSpPr>
        <p:spPr>
          <a:xfrm>
            <a:off x="-19050" y="83127"/>
            <a:ext cx="6877050" cy="37334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0" y="3818394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/>
          </a:p>
        </p:txBody>
      </p:sp>
      <p:grpSp>
        <p:nvGrpSpPr>
          <p:cNvPr id="162" name="Google Shape;162;p7"/>
          <p:cNvGrpSpPr/>
          <p:nvPr/>
        </p:nvGrpSpPr>
        <p:grpSpPr>
          <a:xfrm>
            <a:off x="-42401" y="-64613"/>
            <a:ext cx="6909926" cy="3859056"/>
            <a:chOff x="-42401" y="-24097"/>
            <a:chExt cx="6909926" cy="3859056"/>
          </a:xfrm>
        </p:grpSpPr>
        <p:pic>
          <p:nvPicPr>
            <p:cNvPr id="163" name="Google Shape;163;p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" name="Google Shape;164;p7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istockphoto-1214259575-640_adpp_is">
            <a:hlinkClick r:id="" action="ppaction://media"/>
            <a:extLst>
              <a:ext uri="{FF2B5EF4-FFF2-40B4-BE49-F238E27FC236}">
                <a16:creationId xmlns:a16="http://schemas.microsoft.com/office/drawing/2014/main" id="{78B543BC-D98B-4512-8B2E-9CB7D70A5D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099" y="81310"/>
            <a:ext cx="5465901" cy="3074569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/>
          <p:nvPr/>
        </p:nvSpPr>
        <p:spPr>
          <a:xfrm>
            <a:off x="6858000" y="0"/>
            <a:ext cx="533399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9"/>
          <p:cNvSpPr txBox="1"/>
          <p:nvPr/>
        </p:nvSpPr>
        <p:spPr>
          <a:xfrm>
            <a:off x="6896100" y="1257300"/>
            <a:ext cx="5314800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 de producción el video clip es un referente que sugerimos ser reemplazado por un video seleccionado del un banco de imágenes con licencia o producido por ustedes.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Fuente. </a:t>
            </a: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https://www.istockphoto.com/es/v%C3%ADdeo/estudiar-con-video-lecci%C3%B3n-en-l%C3%ADnea-en-casa-gm1213476403-352676134</a:t>
            </a: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72" name="Google Shape;172;p9"/>
          <p:cNvSpPr/>
          <p:nvPr/>
        </p:nvSpPr>
        <p:spPr>
          <a:xfrm>
            <a:off x="6877050" y="0"/>
            <a:ext cx="53149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73" name="Google Shape;173;p9"/>
          <p:cNvSpPr/>
          <p:nvPr/>
        </p:nvSpPr>
        <p:spPr>
          <a:xfrm>
            <a:off x="0" y="4203521"/>
            <a:ext cx="6858000" cy="2654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9"/>
          <p:cNvSpPr txBox="1"/>
          <p:nvPr/>
        </p:nvSpPr>
        <p:spPr>
          <a:xfrm>
            <a:off x="92278" y="4397160"/>
            <a:ext cx="6457950" cy="110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Algunas prácticas que le sugerimos son: 1. Reconocimiento del propósito y los resultados de aprendizaje que se esperan de usted, 2. Gestión del tiempo para aprender a través de una plataforma digital, 3. Desarrollo de aprendizaje individual y grupal</a:t>
            </a:r>
            <a:r>
              <a:rPr lang="es-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lang="es-ES" dirty="0">
              <a:solidFill>
                <a:schemeClr val="dk1"/>
              </a:solidFill>
            </a:endParaRPr>
          </a:p>
        </p:txBody>
      </p:sp>
      <p:sp>
        <p:nvSpPr>
          <p:cNvPr id="175" name="Google Shape;175;p9"/>
          <p:cNvSpPr/>
          <p:nvPr/>
        </p:nvSpPr>
        <p:spPr>
          <a:xfrm>
            <a:off x="-19050" y="83127"/>
            <a:ext cx="6877050" cy="37334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9"/>
          <p:cNvSpPr/>
          <p:nvPr/>
        </p:nvSpPr>
        <p:spPr>
          <a:xfrm>
            <a:off x="0" y="3818394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/>
          </a:p>
        </p:txBody>
      </p:sp>
      <p:grpSp>
        <p:nvGrpSpPr>
          <p:cNvPr id="178" name="Google Shape;178;p9"/>
          <p:cNvGrpSpPr/>
          <p:nvPr/>
        </p:nvGrpSpPr>
        <p:grpSpPr>
          <a:xfrm>
            <a:off x="-42401" y="-64613"/>
            <a:ext cx="6909926" cy="3859056"/>
            <a:chOff x="-42401" y="-24097"/>
            <a:chExt cx="6909926" cy="3859056"/>
          </a:xfrm>
        </p:grpSpPr>
        <p:pic>
          <p:nvPicPr>
            <p:cNvPr id="179" name="Google Shape;179;p9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0" name="Google Shape;180;p9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istockphoto-1213476403-640_adpp_is">
            <a:hlinkClick r:id="" action="ppaction://media"/>
            <a:extLst>
              <a:ext uri="{FF2B5EF4-FFF2-40B4-BE49-F238E27FC236}">
                <a16:creationId xmlns:a16="http://schemas.microsoft.com/office/drawing/2014/main" id="{1BB8696D-178D-4B39-A2C0-8783A2A5AA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1509" y="50755"/>
            <a:ext cx="5702105" cy="320743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671</Words>
  <Application>Microsoft Macintosh PowerPoint</Application>
  <PresentationFormat>Panorámica</PresentationFormat>
  <Paragraphs>54</Paragraphs>
  <Slides>7</Slides>
  <Notes>7</Notes>
  <HiddenSlides>0</HiddenSlides>
  <MMClips>8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CLAUDIA VASQUEZ</dc:creator>
  <cp:lastModifiedBy>Microsoft Office User</cp:lastModifiedBy>
  <cp:revision>8</cp:revision>
  <dcterms:modified xsi:type="dcterms:W3CDTF">2021-12-13T15:21:22Z</dcterms:modified>
</cp:coreProperties>
</file>